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7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95F3-243F-4955-8F27-CB3E74227941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89AD-5684-45A9-BBC4-2D37CDBA66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240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5C03-641A-4D45-94AA-BF85BFD07A34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7C58-5186-44D1-B5BE-A0C6F81D43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829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8668-0DEF-4370-83D2-00BADBD9A460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52B9-F667-406F-B986-544646B100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559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89F9C-1DAD-4FC3-93D2-AEEA7516517A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6185E-075C-4B7C-B04B-A92D8D0CBF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024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9BB63-03CD-43D5-B62A-D79ED4D5F960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AC5C-9576-4643-B179-EBBBC78CD6F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261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749B-7E0C-4D4B-8838-5D32BE0C5B2E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4A502-7AD9-4EDE-BBDA-20497D3B60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148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21E60-C7DD-4201-9C2B-EE17350BC715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0F436-E938-4C98-916F-2B3755B6E1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754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E6F9-7CC4-485C-9DA7-ADE73AF577AA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FB391-01A6-4832-A2ED-4D6CBE3F7D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177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025B-2861-49A3-944D-B5339FD3E467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F3F3D-378F-407E-8679-EE5470F5F3C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925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A8C9-E050-469F-9AF2-05F08D06604E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C777-9C5B-4CEE-8B46-9DFEF2FA1B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681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07149-D1D9-49B8-A983-0E878218C249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CAE5A-BD8D-47DC-B6D4-C6CA7BB294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220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E7FECD-09CD-41E0-BC28-E62741F61C09}" type="datetimeFigureOut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36A57F-BD78-4A77-B46F-B1172F0952D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mbrapa.br/escala-dos-niveis-de-maturidade-tecnologica-trl-mr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ibiti@uem.br" TargetMode="External"/><Relationship Id="rId2" Type="http://schemas.openxmlformats.org/officeDocument/2006/relationships/hyperlink" Target="http://www.nit.ue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488" y="1647825"/>
            <a:ext cx="11291887" cy="5006975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eaLnBrk="1" hangingPunct="1"/>
            <a:endParaRPr lang="pt-BR" altLang="pt-BR" smtClean="0"/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>
                <a:latin typeface="Arial" panose="020B0604020202020204" pitchFamily="34" charset="0"/>
                <a:cs typeface="Arial" panose="020B0604020202020204" pitchFamily="34" charset="0"/>
              </a:rPr>
              <a:t>Nome completo do(a) bolsista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Tipo da bolsa e órgão financiador (Ex: PIBITI/CNPq-UEM)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Curso de Graduação (Ex: Agronomia)</a:t>
            </a:r>
          </a:p>
          <a:p>
            <a:pPr eaLnBrk="1" hangingPunct="1"/>
            <a:endParaRPr lang="pt-BR" altLang="pt-BR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>
                <a:latin typeface="Arial" panose="020B0604020202020204" pitchFamily="34" charset="0"/>
                <a:cs typeface="Arial" panose="020B0604020202020204" pitchFamily="34" charset="0"/>
              </a:rPr>
              <a:t>Nome completo do(a) orientador(a)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Departamento/Instituição (Ex: Departamento de Agronomia/UEM)</a:t>
            </a:r>
          </a:p>
          <a:p>
            <a:pPr eaLnBrk="1" hangingPunct="1"/>
            <a:endParaRPr lang="pt-BR" altLang="pt-BR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1808163"/>
            <a:ext cx="11333162" cy="4905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Orientações:</a:t>
            </a:r>
          </a:p>
          <a:p>
            <a:pPr marL="0" indent="0"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pt-BR" altLang="pt-BR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modelo segue os tópicos apresentados no resumo e o mesmo deve ser mantido.</a:t>
            </a:r>
            <a:endParaRPr lang="pt-BR" altLang="pt-BR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Recomenda-se </a:t>
            </a:r>
            <a:r>
              <a:rPr lang="pt-BR" alt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 ênfase da apresentação seja </a:t>
            </a: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tópicos “Solução e Benefícios” e “Potencial de Mercado e Diferencial Competitivo”. </a:t>
            </a:r>
          </a:p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alt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máximo de slides </a:t>
            </a:r>
            <a:r>
              <a:rPr lang="pt-BR" alt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recomendado</a:t>
            </a:r>
            <a:r>
              <a:rPr lang="pt-BR" alt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pt-BR" alt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Calcule quanto tempo você gastará para apresentar cada slide de modo a não ultrapassar os </a:t>
            </a:r>
            <a:r>
              <a:rPr lang="pt-BR" alt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minutos </a:t>
            </a: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permitidos. </a:t>
            </a:r>
          </a:p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alt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fontes de tamanho </a:t>
            </a:r>
            <a:r>
              <a:rPr lang="pt-BR" alt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 a 14 </a:t>
            </a:r>
            <a:r>
              <a:rPr lang="pt-BR" altLang="pt-B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pt-BR" altLang="pt-B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517525" y="1431925"/>
            <a:ext cx="9144000" cy="754063"/>
          </a:xfrm>
        </p:spPr>
        <p:txBody>
          <a:bodyPr/>
          <a:lstStyle/>
          <a:p>
            <a:pPr algn="l" eaLnBrk="1" hangingPunct="1"/>
            <a:r>
              <a:rPr lang="pt-BR" altLang="pt-BR" sz="360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7525" y="2185988"/>
            <a:ext cx="11210925" cy="4135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Apresentar a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do trabalho, 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abordando sobre a tecnologia empregada.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517525" y="1431925"/>
            <a:ext cx="9144000" cy="754063"/>
          </a:xfrm>
        </p:spPr>
        <p:txBody>
          <a:bodyPr/>
          <a:lstStyle/>
          <a:p>
            <a:pPr algn="l" eaLnBrk="1" hangingPunct="1"/>
            <a:r>
              <a:rPr lang="pt-BR" altLang="pt-BR" sz="3600" smtClean="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7525" y="2185988"/>
            <a:ext cx="11210925" cy="4135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Descrever o problema existente e o estado da técnica.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pt-BR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ctrTitle"/>
          </p:nvPr>
        </p:nvSpPr>
        <p:spPr>
          <a:xfrm>
            <a:off x="517525" y="1431925"/>
            <a:ext cx="9144000" cy="754063"/>
          </a:xfrm>
        </p:spPr>
        <p:txBody>
          <a:bodyPr/>
          <a:lstStyle/>
          <a:p>
            <a:pPr algn="l" eaLnBrk="1" hangingPunct="1"/>
            <a:r>
              <a:rPr lang="pt-BR" altLang="pt-BR" sz="3600" smtClean="0">
                <a:latin typeface="Arial" panose="020B0604020202020204" pitchFamily="34" charset="0"/>
                <a:cs typeface="Arial" panose="020B0604020202020204" pitchFamily="34" charset="0"/>
              </a:rPr>
              <a:t>Solução e Benefícios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7525" y="2185988"/>
            <a:ext cx="11210925" cy="4135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Descrever as soluções propostas pela nova tecnologia, destacando os benefícios que a mesma proporciona ou deve proporcionar.</a:t>
            </a: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>
          <a:xfrm>
            <a:off x="517525" y="1431925"/>
            <a:ext cx="10348913" cy="754063"/>
          </a:xfrm>
        </p:spPr>
        <p:txBody>
          <a:bodyPr/>
          <a:lstStyle/>
          <a:p>
            <a:pPr algn="l" eaLnBrk="1" hangingPunct="1"/>
            <a:r>
              <a:rPr lang="pt-BR" altLang="pt-BR" sz="3600" smtClean="0">
                <a:latin typeface="Arial" panose="020B0604020202020204" pitchFamily="34" charset="0"/>
                <a:cs typeface="Arial" panose="020B0604020202020204" pitchFamily="34" charset="0"/>
              </a:rPr>
              <a:t>Potencial de Mercado e Diferencial Competitivo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7525" y="2185988"/>
            <a:ext cx="11210925" cy="4135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Especificar qual o potencial de mercado da nova tecnologia, bem como seu diferencial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517525" y="1431925"/>
            <a:ext cx="10898188" cy="754063"/>
          </a:xfrm>
        </p:spPr>
        <p:txBody>
          <a:bodyPr/>
          <a:lstStyle/>
          <a:p>
            <a:pPr algn="l" eaLnBrk="1" hangingPunct="1"/>
            <a:r>
              <a:rPr lang="pt-BR" altLang="pt-BR" sz="360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7525" y="2185988"/>
            <a:ext cx="11210925" cy="4135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 as considerações finais sobre a tecnologia, destacando os pontos fortes e fracos, bem como o estágio de desenvolvimento* e se a mesma contempla os requisitos necessários para proteção intelectual.</a:t>
            </a:r>
          </a:p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endParaRPr lang="pt-BR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pt-BR" altLang="pt-BR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Utilize como exemplo o adotado pela Embrapa"/>
              </a:rPr>
              <a:t>Acesse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  <a:hlinkClick r:id="rId2" tooltip="+Utilize como exemplo o adotado pela Embrapa"/>
              </a:rPr>
              <a:t>https://www.embrapa.br/escala-dos-niveis-de-maturidade-tecnologica-trl-mrl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Utilize como exemplo o adotado pela Embrapa"/>
              </a:rPr>
              <a:t> e informe e justifique brevemente o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Utilize como exemplo o adotado pela Embrapa"/>
              </a:rPr>
              <a:t>nível de Maturidade / Prontidão Tecnológica (TRL/MRL).</a:t>
            </a:r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517525" y="1431925"/>
            <a:ext cx="9144000" cy="754063"/>
          </a:xfrm>
        </p:spPr>
        <p:txBody>
          <a:bodyPr/>
          <a:lstStyle/>
          <a:p>
            <a:pPr algn="l" eaLnBrk="1" hangingPunct="1"/>
            <a:r>
              <a:rPr lang="pt-BR" altLang="pt-BR" sz="3600" smtClean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7525" y="2185988"/>
            <a:ext cx="11210925" cy="4135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Agradecer ao órgão de fomento pelo apoio financeiro e à Instituição pelo oportunidade de participar do programa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>
          <a:xfrm>
            <a:off x="517525" y="1431925"/>
            <a:ext cx="9144000" cy="754063"/>
          </a:xfrm>
        </p:spPr>
        <p:txBody>
          <a:bodyPr/>
          <a:lstStyle/>
          <a:p>
            <a:pPr algn="l" eaLnBrk="1" hangingPunct="1"/>
            <a:r>
              <a:rPr lang="pt-BR" altLang="pt-BR" sz="3600" smtClean="0">
                <a:latin typeface="Arial" panose="020B0604020202020204" pitchFamily="34" charset="0"/>
                <a:cs typeface="Arial" panose="020B0604020202020204" pitchFamily="34" charset="0"/>
              </a:rPr>
              <a:t>Contato </a:t>
            </a:r>
            <a:r>
              <a:rPr lang="pt-BR" altLang="pt-BR" sz="3200" smtClean="0">
                <a:latin typeface="Arial" panose="020B0604020202020204" pitchFamily="34" charset="0"/>
                <a:cs typeface="Arial" panose="020B0604020202020204" pitchFamily="34" charset="0"/>
              </a:rPr>
              <a:t>Institucional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7525" y="2185988"/>
            <a:ext cx="11210925" cy="4135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r>
              <a:rPr lang="pt-BR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as informações para contato.</a:t>
            </a:r>
          </a:p>
          <a:p>
            <a:pPr algn="just" eaLnBrk="1" hangingPunct="1">
              <a:lnSpc>
                <a:spcPct val="93000"/>
              </a:lnSpc>
              <a:buClr>
                <a:schemeClr val="accent2">
                  <a:lumMod val="75000"/>
                </a:schemeClr>
              </a:buClr>
              <a:defRPr/>
            </a:pPr>
            <a:endParaRPr lang="pt-BR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pt-BR" alt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Estadual de Maringá</a:t>
            </a: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Núcleo </a:t>
            </a: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de Inovação </a:t>
            </a: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Tecnológica</a:t>
            </a:r>
            <a:endParaRPr lang="pt-BR" alt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www.nit.uem.br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pibiti@uem.br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(44)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3011-5084</a:t>
            </a:r>
            <a:endParaRPr lang="pt-BR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" y="0"/>
            <a:ext cx="12101804" cy="162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283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Introdução</vt:lpstr>
      <vt:lpstr>Problema</vt:lpstr>
      <vt:lpstr>Solução e Benefícios</vt:lpstr>
      <vt:lpstr>Potencial de Mercado e Diferencial Competitivo</vt:lpstr>
      <vt:lpstr>Considerações Finais</vt:lpstr>
      <vt:lpstr>Agradecimentos</vt:lpstr>
      <vt:lpstr>Contato Institucional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Pró-Reitoria de Pós-Graduação</dc:creator>
  <cp:lastModifiedBy>sec-ptl</cp:lastModifiedBy>
  <cp:revision>40</cp:revision>
  <dcterms:created xsi:type="dcterms:W3CDTF">2017-08-17T13:51:54Z</dcterms:created>
  <dcterms:modified xsi:type="dcterms:W3CDTF">2023-10-27T18:03:32Z</dcterms:modified>
</cp:coreProperties>
</file>